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4"/>
  </p:notesMasterIdLst>
  <p:sldIdLst>
    <p:sldId id="410" r:id="rId2"/>
    <p:sldId id="336" r:id="rId3"/>
    <p:sldId id="457" r:id="rId4"/>
    <p:sldId id="342" r:id="rId5"/>
    <p:sldId id="453" r:id="rId6"/>
    <p:sldId id="381" r:id="rId7"/>
    <p:sldId id="452" r:id="rId8"/>
    <p:sldId id="361" r:id="rId9"/>
    <p:sldId id="450" r:id="rId10"/>
    <p:sldId id="290" r:id="rId11"/>
    <p:sldId id="455" r:id="rId12"/>
    <p:sldId id="414" r:id="rId13"/>
    <p:sldId id="456" r:id="rId14"/>
    <p:sldId id="287" r:id="rId15"/>
    <p:sldId id="292" r:id="rId16"/>
    <p:sldId id="278" r:id="rId17"/>
    <p:sldId id="279" r:id="rId18"/>
    <p:sldId id="280" r:id="rId19"/>
    <p:sldId id="281" r:id="rId20"/>
    <p:sldId id="454" r:id="rId21"/>
    <p:sldId id="30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AFB1-0102-4B42-B688-9E5894636524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E974D-5A45-4B93-9A1B-180A3EB73D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8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C6270D-C9FC-48DD-8A0E-72D92A5B4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0A6190-F92D-4016-BF49-AF048666455B}" type="slidenum">
              <a:rPr lang="en-US" altLang="vi-VN"/>
              <a:pPr/>
              <a:t>7</a:t>
            </a:fld>
            <a:endParaRPr lang="en-US" altLang="vi-VN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A00A824-FDD4-4FB9-A43E-B5AB43020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1622C40-A4AF-420C-A1E6-C43C352BF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7F41C66-E3D8-4741-854B-4D80BBF0F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B8C686-2BDA-4C95-9990-087945BADD3B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E2347D7-3223-405C-AB49-BDED00F02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088EFAA-1C79-437B-AD31-C14B6A381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0A872B-0FAC-445A-83A3-5D9F02399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FF79F-4E5E-40DE-8AF5-87CE721EEC88}" type="slidenum">
              <a:rPr lang="en-US" altLang="vi-VN"/>
              <a:pPr/>
              <a:t>14</a:t>
            </a:fld>
            <a:endParaRPr lang="en-US" altLang="vi-VN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7AAE13C-4653-44BB-B466-979BFECB8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F751370-B90B-48BE-AFB9-280A5A62A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E1044F-2C3E-4DA7-8105-F16430275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7DAA2-380A-48E4-B811-8827121BD99F}" type="slidenum">
              <a:rPr lang="en-US" altLang="vi-VN"/>
              <a:pPr/>
              <a:t>15</a:t>
            </a:fld>
            <a:endParaRPr lang="en-US" altLang="vi-VN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34284CF3-63EC-4B1E-B0B0-CF3F18BDD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006F662-C5D7-4DC1-A3B2-274FCE8F1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2D1EC8-D493-4825-B217-7A93443FF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1E40D-6710-499A-82F0-DDAFDD4E0CD1}" type="slidenum">
              <a:rPr lang="en-US" altLang="vi-VN"/>
              <a:pPr/>
              <a:t>16</a:t>
            </a:fld>
            <a:endParaRPr lang="en-US" altLang="vi-VN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7186540-BAB2-4260-A4C1-AB74E2274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645CFB4-DC2A-46B3-A0DD-439A7A086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A6060-3B55-40C2-82FE-5A410B252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EBBB-02D7-40DA-952B-065E7FD76CF5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798C5EB-0EE0-4FBC-9AC0-3F5FB4FEE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40DD815-06CD-407F-8C41-988684CD7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85234-ADF6-4C25-8728-2C00B5792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E1B7D-A714-4ED9-BE21-FF5A2EAB7B91}" type="slidenum">
              <a:rPr lang="en-US" altLang="vi-VN"/>
              <a:pPr/>
              <a:t>18</a:t>
            </a:fld>
            <a:endParaRPr lang="en-US" altLang="vi-VN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F28A228-4CCE-42B2-8459-14A665B6A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ABDCD07-39BB-4D8A-9513-0872F824A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238D10-4545-4251-A974-8693793D8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71F93-ADDD-40E8-B5DA-96584697E134}" type="slidenum">
              <a:rPr lang="en-US" altLang="vi-VN"/>
              <a:pPr/>
              <a:t>19</a:t>
            </a:fld>
            <a:endParaRPr lang="en-US" altLang="vi-VN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A0A4135-C1F2-4E09-8405-DA4B1D8CD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5864E40-255D-4471-9136-B42C35824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43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48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8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48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62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53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38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692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905000"/>
            <a:ext cx="4622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905000"/>
            <a:ext cx="4622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EE30-B697-4B09-A405-3A494543B7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7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43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0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98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5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951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71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1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28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DE8E-D264-4EAB-BF79-1661E1A98A4A}" type="datetimeFigureOut">
              <a:rPr lang="vi-VN" smtClean="0"/>
              <a:t>16/10/2020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18672-3653-4D5C-8F71-F9C92C1E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89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hoi%20giang%20to\05%20Track%205.wm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313939552769_yume_photo">
            <a:extLst>
              <a:ext uri="{FF2B5EF4-FFF2-40B4-BE49-F238E27FC236}">
                <a16:creationId xmlns:a16="http://schemas.microsoft.com/office/drawing/2014/main" id="{42996800-999E-4AB4-AB02-BF827786B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WordArt 5">
            <a:extLst>
              <a:ext uri="{FF2B5EF4-FFF2-40B4-BE49-F238E27FC236}">
                <a16:creationId xmlns:a16="http://schemas.microsoft.com/office/drawing/2014/main" id="{AC7973B4-4162-481A-8FC1-E08166947F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3500" y="3001692"/>
            <a:ext cx="7543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Welcome to our class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4" name="Rectangle 10">
            <a:extLst>
              <a:ext uri="{FF2B5EF4-FFF2-40B4-BE49-F238E27FC236}">
                <a16:creationId xmlns:a16="http://schemas.microsoft.com/office/drawing/2014/main" id="{EA7AE6D4-52C8-4252-B465-4993F0635C7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50963" y="4456113"/>
            <a:ext cx="7391400" cy="73838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 (adv)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/ˈɡrædʒuəli/</a:t>
            </a:r>
            <a:endParaRPr lang="en-US" alt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1192" name="AutoShape 8" descr="2Q==">
            <a:extLst>
              <a:ext uri="{FF2B5EF4-FFF2-40B4-BE49-F238E27FC236}">
                <a16:creationId xmlns:a16="http://schemas.microsoft.com/office/drawing/2014/main" id="{1728D14E-BFB9-48EE-BF6D-D47A98E22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21196" name="Picture 12" descr="10838643-row-of-measuring-cylinders-made-of-glass-gradually-filled-with-translucent-red-fluid-in-front-of-whi">
            <a:extLst>
              <a:ext uri="{FF2B5EF4-FFF2-40B4-BE49-F238E27FC236}">
                <a16:creationId xmlns:a16="http://schemas.microsoft.com/office/drawing/2014/main" id="{1D44CA3C-9067-41BF-BB38-142DB875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63" y="198438"/>
            <a:ext cx="86106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7" name="Picture 13" descr="hinh dong thienvu372 (40)">
            <a:extLst>
              <a:ext uri="{FF2B5EF4-FFF2-40B4-BE49-F238E27FC236}">
                <a16:creationId xmlns:a16="http://schemas.microsoft.com/office/drawing/2014/main" id="{29745090-A7DB-4ACA-BA03-220932B44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E5E71D-B5A3-4F17-A145-86C1723CB681}"/>
              </a:ext>
            </a:extLst>
          </p:cNvPr>
          <p:cNvSpPr/>
          <p:nvPr/>
        </p:nvSpPr>
        <p:spPr>
          <a:xfrm>
            <a:off x="2519025" y="5194496"/>
            <a:ext cx="545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600" dirty="0">
                <a:solidFill>
                  <a:srgbClr val="FF0000"/>
                </a:solidFill>
                <a:latin typeface="Brush Script Std" pitchFamily="50" charset="0"/>
                <a:sym typeface="Wingdings" panose="05000000000000000000" pitchFamily="2" charset="2"/>
              </a:rPr>
              <a:t>Slowly, over a long period of time.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4" grpId="0" build="p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AE2E5-9308-48EB-88DA-F896D5506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0" y="1342439"/>
            <a:ext cx="5440240" cy="3885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6FEDF3-F17D-4C4F-B103-8BB449023696}"/>
              </a:ext>
            </a:extLst>
          </p:cNvPr>
          <p:cNvSpPr/>
          <p:nvPr/>
        </p:nvSpPr>
        <p:spPr>
          <a:xfrm>
            <a:off x="462695" y="610919"/>
            <a:ext cx="2518117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Add (v)</a:t>
            </a:r>
            <a:endParaRPr lang="vi-VN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CCB40-FD83-46EF-9E08-87550DB5FE2B}"/>
              </a:ext>
            </a:extLst>
          </p:cNvPr>
          <p:cNvSpPr/>
          <p:nvPr/>
        </p:nvSpPr>
        <p:spPr>
          <a:xfrm>
            <a:off x="6692997" y="5149801"/>
            <a:ext cx="307540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  <a:cs typeface="Times New Roman" panose="02020603050405020304" pitchFamily="18" charset="0"/>
              </a:rPr>
              <a:t>Subtract (v)</a:t>
            </a:r>
            <a:endParaRPr lang="vi-VN" sz="40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9D0C69-A5C8-4244-B4A5-13CB06643A60}"/>
              </a:ext>
            </a:extLst>
          </p:cNvPr>
          <p:cNvCxnSpPr>
            <a:cxnSpLocks/>
          </p:cNvCxnSpPr>
          <p:nvPr/>
        </p:nvCxnSpPr>
        <p:spPr>
          <a:xfrm flipH="1" flipV="1">
            <a:off x="2536142" y="1525322"/>
            <a:ext cx="1114424" cy="1330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07528E-B2EB-4B1B-AEB2-96F9AC1DC40B}"/>
              </a:ext>
            </a:extLst>
          </p:cNvPr>
          <p:cNvCxnSpPr>
            <a:cxnSpLocks/>
          </p:cNvCxnSpPr>
          <p:nvPr/>
        </p:nvCxnSpPr>
        <p:spPr>
          <a:xfrm>
            <a:off x="6911560" y="3705971"/>
            <a:ext cx="952280" cy="125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5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>
            <a:extLst>
              <a:ext uri="{FF2B5EF4-FFF2-40B4-BE49-F238E27FC236}">
                <a16:creationId xmlns:a16="http://schemas.microsoft.com/office/drawing/2014/main" id="{5A4EF34F-435C-4194-921B-10315DE9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21507" name="Text Box 10">
            <a:extLst>
              <a:ext uri="{FF2B5EF4-FFF2-40B4-BE49-F238E27FC236}">
                <a16:creationId xmlns:a16="http://schemas.microsoft.com/office/drawing/2014/main" id="{7B44AC8B-9BCE-460C-9087-329FA271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1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21508" name="Rectangle 15">
            <a:extLst>
              <a:ext uri="{FF2B5EF4-FFF2-40B4-BE49-F238E27FC236}">
                <a16:creationId xmlns:a16="http://schemas.microsoft.com/office/drawing/2014/main" id="{81A2E4AA-42EE-4942-9533-B751617B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14" y="1014414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Teaching vocabulary</a:t>
            </a:r>
          </a:p>
        </p:txBody>
      </p:sp>
      <p:sp>
        <p:nvSpPr>
          <p:cNvPr id="197655" name="Text Box 23">
            <a:extLst>
              <a:ext uri="{FF2B5EF4-FFF2-40B4-BE49-F238E27FC236}">
                <a16:creationId xmlns:a16="http://schemas.microsoft.com/office/drawing/2014/main" id="{7DC845AE-011F-4EFB-8B50-9D28DBCB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698" y="1445274"/>
            <a:ext cx="4529796" cy="432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 oppose to sb/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opposition (n) 			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Demonstration (n)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endParaRPr lang="en-US" altLang="vi-VN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Gradually (adv) 			</a:t>
            </a:r>
            <a:endParaRPr lang="en-US" altLang="vi-VN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Mentally retarded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 &gt;&lt; subtract (v)			</a:t>
            </a:r>
            <a:endParaRPr lang="en-US" altLang="vi-VN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663" name="AutoShape 31">
            <a:extLst>
              <a:ext uri="{FF2B5EF4-FFF2-40B4-BE49-F238E27FC236}">
                <a16:creationId xmlns:a16="http://schemas.microsoft.com/office/drawing/2014/main" id="{758CD680-C23B-45D0-8050-EB0E13F81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C6E345ED-3EE6-4063-8AF9-99F8758EF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04" y="1445274"/>
            <a:ext cx="4529796" cy="583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Dumb (adj)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(adj)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Deaf (adj)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(adj)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+ adj (n)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Time-consuming (adj)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9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9765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3A93-A06F-46C6-9566-6E97CD6E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Checking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0180E-D8BA-4314-B680-AE1300462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3962"/>
            <a:ext cx="6935372" cy="4615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3E050-CE5C-47A6-B6F7-BC13C21D8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" y="1177925"/>
            <a:ext cx="7906193" cy="391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5A23BE-CCB4-4B08-9FDA-7F214C3F5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" y="2064322"/>
            <a:ext cx="4793678" cy="4793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86FB3-9216-4A08-8387-C29F1B639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" y="39402"/>
            <a:ext cx="4851357" cy="4851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1C206B-71FB-4E86-B218-F96BE4020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4940"/>
            <a:ext cx="6114923" cy="4525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0BFC10-F573-4EE3-B070-F1C5D9F6D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" y="-120965"/>
            <a:ext cx="4279335" cy="3915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C950C9-42B6-4F79-B688-B8DADC61C5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96" y="1828800"/>
            <a:ext cx="5484313" cy="38333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9D246E-6F70-45C4-B2EA-39E9362F7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1" y="-45455"/>
            <a:ext cx="6293855" cy="62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19E02E3E-E0BD-4AE0-AA78-6F07DDB02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876829"/>
            <a:ext cx="8839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vi-VN" sz="2800" b="1" i="1" dirty="0">
                <a:latin typeface="Times New Roman" panose="02020603050405020304" pitchFamily="18" charset="0"/>
              </a:rPr>
              <a:t>How many children are there in her class?</a:t>
            </a:r>
          </a:p>
          <a:p>
            <a:endParaRPr lang="en-US" altLang="vi-VN" sz="2800" b="1" i="1" dirty="0">
              <a:latin typeface="Times New Roman" panose="02020603050405020304" pitchFamily="18" charset="0"/>
            </a:endParaRPr>
          </a:p>
          <a:p>
            <a:r>
              <a:rPr lang="en-US" altLang="vi-VN" sz="2800" b="1" i="1" dirty="0">
                <a:latin typeface="Times New Roman" panose="02020603050405020304" pitchFamily="18" charset="0"/>
              </a:rPr>
              <a:t>2. </a:t>
            </a:r>
            <a:r>
              <a:rPr lang="en-US" altLang="vi-VN" sz="2800" b="1" i="1">
                <a:latin typeface="Times New Roman" panose="02020603050405020304" pitchFamily="18" charset="0"/>
              </a:rPr>
              <a:t>Who 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are they?</a:t>
            </a:r>
          </a:p>
          <a:p>
            <a:endParaRPr lang="en-US" altLang="vi-VN" sz="2800" b="1" i="1" dirty="0">
              <a:latin typeface="Times New Roman" panose="02020603050405020304" pitchFamily="18" charset="0"/>
            </a:endParaRPr>
          </a:p>
          <a:p>
            <a:r>
              <a:rPr lang="en-US" altLang="vi-VN" sz="2800" b="1" i="1" dirty="0">
                <a:latin typeface="Times New Roman" panose="02020603050405020304" pitchFamily="18" charset="0"/>
              </a:rPr>
              <a:t>3. Do they live in poor or rich families?</a:t>
            </a:r>
          </a:p>
          <a:p>
            <a:endParaRPr lang="en-US" altLang="vi-VN" sz="2800" b="1" i="1" dirty="0">
              <a:latin typeface="Times New Roman" panose="02020603050405020304" pitchFamily="18" charset="0"/>
            </a:endParaRPr>
          </a:p>
          <a:p>
            <a:r>
              <a:rPr lang="en-US" altLang="vi-VN" sz="2800" b="1" i="1" dirty="0">
                <a:latin typeface="Times New Roman" panose="02020603050405020304" pitchFamily="18" charset="0"/>
              </a:rPr>
              <a:t>4. What does the teacher use to teach the children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Maths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?</a:t>
            </a:r>
          </a:p>
          <a:p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0660" name="AutoShape 4">
            <a:extLst>
              <a:ext uri="{FF2B5EF4-FFF2-40B4-BE49-F238E27FC236}">
                <a16:creationId xmlns:a16="http://schemas.microsoft.com/office/drawing/2014/main" id="{8D2C905F-3650-41DC-A115-4EE2A54D2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C3142295-C478-451B-98FE-ED8EA8EB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49" y="2035177"/>
            <a:ext cx="10404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Task 1: Read the passage again and answer the following questions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3A1ABD3A-707D-4DCD-A5F5-4F8DF2E12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64" y="3384552"/>
            <a:ext cx="5638800" cy="40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 There are 25 children in her class.</a:t>
            </a:r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BFB464A4-B555-4EC5-8345-95EDE670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15" y="4225894"/>
            <a:ext cx="4419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 They are disabled.</a:t>
            </a: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73E3FE83-7548-4965-BC71-3B8508A6B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5136108"/>
            <a:ext cx="426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 They live in poor families.</a:t>
            </a: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CEB1D097-612A-44ED-8468-0B2DA2F4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5970012"/>
            <a:ext cx="563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 The teacher uses her fingers to teach the children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Maths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FC0B796-46B9-4D5B-816F-A7A5E0E2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5214" y="1325134"/>
            <a:ext cx="68396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II. WHILE YOU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1" grpId="0"/>
      <p:bldP spid="70662" grpId="0" animBg="1"/>
      <p:bldP spid="70663" grpId="0" animBg="1"/>
      <p:bldP spid="70664" grpId="0" animBg="1"/>
      <p:bldP spid="7066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icture3">
            <a:extLst>
              <a:ext uri="{FF2B5EF4-FFF2-40B4-BE49-F238E27FC236}">
                <a16:creationId xmlns:a16="http://schemas.microsoft.com/office/drawing/2014/main" id="{04E4A2E7-BC20-4CF1-9A33-7395CBB5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C7D98C36-8CDE-4B26-B0B6-4BA07BD9B55A}"/>
              </a:ext>
            </a:extLst>
          </p:cNvPr>
          <p:cNvSpPr>
            <a:spLocks noChangeArrowheads="1"/>
          </p:cNvSpPr>
          <p:nvPr/>
        </p:nvSpPr>
        <p:spPr bwMode="auto">
          <a:xfrm rot="21080472">
            <a:off x="2162797" y="1349384"/>
            <a:ext cx="6954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5400" dirty="0">
                <a:solidFill>
                  <a:srgbClr val="CC00CC"/>
                </a:solidFill>
                <a:latin typeface="Times New Roman" panose="02020603050405020304" pitchFamily="18" charset="0"/>
              </a:rPr>
              <a:t>II. While you read</a:t>
            </a:r>
          </a:p>
        </p:txBody>
      </p:sp>
      <p:sp>
        <p:nvSpPr>
          <p:cNvPr id="89092" name="AutoShape 4">
            <a:extLst>
              <a:ext uri="{FF2B5EF4-FFF2-40B4-BE49-F238E27FC236}">
                <a16:creationId xmlns:a16="http://schemas.microsoft.com/office/drawing/2014/main" id="{1B69C118-4C6A-4CEE-8065-80AB70BE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D41403A9-8C85-4D54-9641-2782418E5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229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b="1" u="sng"/>
              <a:t>Task 2</a:t>
            </a:r>
            <a:r>
              <a:rPr lang="en-US" altLang="vi-VN"/>
              <a:t>: </a:t>
            </a:r>
          </a:p>
          <a:p>
            <a:pPr>
              <a:lnSpc>
                <a:spcPct val="90000"/>
              </a:lnSpc>
            </a:pPr>
            <a:r>
              <a:rPr lang="en-US" altLang="vi-VN"/>
              <a:t>Read the</a:t>
            </a:r>
            <a:r>
              <a:rPr lang="en-US" altLang="vi-VN" b="1"/>
              <a:t> </a:t>
            </a:r>
            <a:r>
              <a:rPr lang="en-US" altLang="vi-VN"/>
              <a:t>passage again and complete the following sentences by circling the corresponding letter A, B, C, or D.</a:t>
            </a:r>
          </a:p>
        </p:txBody>
      </p:sp>
      <p:pic>
        <p:nvPicPr>
          <p:cNvPr id="89094" name="05 Track 5.wma">
            <a:hlinkClick r:id="" action="ppaction://media"/>
            <a:extLst>
              <a:ext uri="{FF2B5EF4-FFF2-40B4-BE49-F238E27FC236}">
                <a16:creationId xmlns:a16="http://schemas.microsoft.com/office/drawing/2014/main" id="{9C85B010-0876-4F52-82C5-4A6B7785754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4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396" fill="hold"/>
                                        <p:tgtEl>
                                          <p:spTgt spid="89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11320EF-3DA0-4A64-9F83-B1CD80955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9144000" cy="32004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At first the parents were.........the idea of sending their children to the special class.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interested 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opposed 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satisfied with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worried about   </a:t>
            </a:r>
          </a:p>
        </p:txBody>
      </p:sp>
      <p:sp>
        <p:nvSpPr>
          <p:cNvPr id="51203" name="AutoShape 3">
            <a:extLst>
              <a:ext uri="{FF2B5EF4-FFF2-40B4-BE49-F238E27FC236}">
                <a16:creationId xmlns:a16="http://schemas.microsoft.com/office/drawing/2014/main" id="{E2131DD6-B702-40F3-AC3F-4F9B7702E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51204" name="Oval 4">
            <a:extLst>
              <a:ext uri="{FF2B5EF4-FFF2-40B4-BE49-F238E27FC236}">
                <a16:creationId xmlns:a16="http://schemas.microsoft.com/office/drawing/2014/main" id="{9F97B378-EAA1-49B7-9C43-E72EAA7B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452DDD87-F257-4150-BEC1-706850BCD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33" y="4067174"/>
            <a:ext cx="985559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dirty="0">
                <a:solidFill>
                  <a:srgbClr val="FF3300"/>
                </a:solidFill>
              </a:rPr>
              <a:t>*</a:t>
            </a:r>
            <a:r>
              <a:rPr lang="en-US" altLang="vi-VN" sz="28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srgbClr val="FF3300"/>
                </a:solidFill>
              </a:rPr>
              <a:t>The evidence</a:t>
            </a:r>
          </a:p>
          <a:p>
            <a:r>
              <a:rPr lang="en-US" altLang="vi-VN" sz="2800" i="1" dirty="0">
                <a:solidFill>
                  <a:srgbClr val="6600CC"/>
                </a:solidFill>
              </a:rPr>
              <a:t>(Line 1 to 5 in paragraph B)</a:t>
            </a:r>
          </a:p>
          <a:p>
            <a:r>
              <a:rPr lang="en-US" altLang="vi-VN" sz="2800" dirty="0"/>
              <a:t>“</a:t>
            </a:r>
            <a:r>
              <a:rPr lang="en-US" altLang="vi-VN" sz="2800" i="1" dirty="0"/>
              <a:t>At first, there was </a:t>
            </a:r>
            <a:r>
              <a:rPr lang="en-US" altLang="vi-VN" sz="2800" i="1" u="sng" dirty="0">
                <a:solidFill>
                  <a:srgbClr val="FF3300"/>
                </a:solidFill>
              </a:rPr>
              <a:t>a lot of opposition from the parents</a:t>
            </a:r>
          </a:p>
          <a:p>
            <a:r>
              <a:rPr lang="en-US" altLang="vi-VN" sz="2800" i="1" dirty="0"/>
              <a:t>of the disabled children. They used to believed that</a:t>
            </a:r>
          </a:p>
          <a:p>
            <a:r>
              <a:rPr lang="en-US" altLang="vi-VN" sz="2800" i="1" dirty="0"/>
              <a:t>Their children couldn’t learn anything at all</a:t>
            </a:r>
            <a:r>
              <a:rPr lang="en-US" altLang="vi-VN" sz="2800" dirty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33264E00-FC42-4B86-956F-CB778D9C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1034A54-7F09-43E0-8EAA-7C242C83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 It can be inferred from the second paragraph of  the reading passage that there has been……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A. a change in the parents’ attitude towards the class.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B. a lot of protest from the parents against the class.  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C. a feeling of doubt in the teacher’s ability.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D. a belief in the parents’ opposition</a:t>
            </a:r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83F1E2AD-15D2-447B-9654-F066AB92D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4A27DAC9-B258-48BD-85EC-BB3CA5F0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6" y="3673474"/>
            <a:ext cx="9988062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dirty="0">
                <a:solidFill>
                  <a:srgbClr val="FF3300"/>
                </a:solidFill>
              </a:rPr>
              <a:t>*</a:t>
            </a:r>
            <a:r>
              <a:rPr lang="en-US" altLang="vi-VN" sz="28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srgbClr val="FF3300"/>
                </a:solidFill>
              </a:rPr>
              <a:t>The evidence</a:t>
            </a:r>
          </a:p>
          <a:p>
            <a:r>
              <a:rPr lang="en-US" altLang="vi-VN" sz="2800" i="1" dirty="0">
                <a:solidFill>
                  <a:srgbClr val="6600CC"/>
                </a:solidFill>
              </a:rPr>
              <a:t>(Line 4 to 9 in paragraph B)</a:t>
            </a:r>
          </a:p>
          <a:p>
            <a:r>
              <a:rPr lang="en-US" altLang="vi-VN" sz="2800" dirty="0"/>
              <a:t>“</a:t>
            </a:r>
            <a:r>
              <a:rPr lang="en-US" altLang="vi-VN" sz="2800" i="1" dirty="0"/>
              <a:t>In the first week, only five children attended the class.</a:t>
            </a:r>
          </a:p>
          <a:p>
            <a:r>
              <a:rPr lang="en-US" altLang="vi-VN" sz="2800" i="1" dirty="0"/>
              <a:t>Gradually more children arrived. </a:t>
            </a:r>
            <a:r>
              <a:rPr lang="en-US" altLang="vi-VN" sz="2800" i="1" u="sng" dirty="0">
                <a:solidFill>
                  <a:srgbClr val="FF3300"/>
                </a:solidFill>
              </a:rPr>
              <a:t>Their parents </a:t>
            </a:r>
            <a:r>
              <a:rPr lang="en-US" altLang="vi-VN" sz="2800" i="1" u="sng" dirty="0" err="1">
                <a:solidFill>
                  <a:srgbClr val="FF3300"/>
                </a:solidFill>
              </a:rPr>
              <a:t>realised</a:t>
            </a:r>
            <a:r>
              <a:rPr lang="en-US" altLang="vi-VN" sz="2800" i="1" u="sng" dirty="0">
                <a:solidFill>
                  <a:srgbClr val="FF3300"/>
                </a:solidFill>
              </a:rPr>
              <a:t> </a:t>
            </a:r>
          </a:p>
          <a:p>
            <a:r>
              <a:rPr lang="en-US" altLang="vi-VN" sz="2800" i="1" u="sng" dirty="0">
                <a:solidFill>
                  <a:srgbClr val="FF3300"/>
                </a:solidFill>
              </a:rPr>
              <a:t>that the young teacher was made great efforts to help</a:t>
            </a:r>
          </a:p>
          <a:p>
            <a:r>
              <a:rPr lang="en-US" altLang="vi-VN" sz="2800" i="1" u="sng" dirty="0">
                <a:solidFill>
                  <a:srgbClr val="FF3300"/>
                </a:solidFill>
              </a:rPr>
              <a:t>their poor kids”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03F90674-E3D5-4E64-96F3-E6E658A7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7486D6B-0A98-4FC5-85EC-7831B1229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19" y="810064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3. The writer describes how Thuy teaches the  children to add and subtract in order to prove that……..</a:t>
            </a:r>
          </a:p>
          <a:p>
            <a:pPr algn="just"/>
            <a:r>
              <a:rPr lang="en-US" altLang="vi-VN" sz="2800" dirty="0">
                <a:latin typeface="Times New Roman" panose="02020603050405020304" pitchFamily="18" charset="0"/>
              </a:rPr>
              <a:t>  A. the children like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Maths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2800" dirty="0">
                <a:latin typeface="Times New Roman" panose="02020603050405020304" pitchFamily="18" charset="0"/>
              </a:rPr>
              <a:t>  B. the teacher is proud of her work.</a:t>
            </a:r>
          </a:p>
          <a:p>
            <a:pPr algn="just"/>
            <a:r>
              <a:rPr lang="en-US" altLang="vi-VN" sz="2800" dirty="0">
                <a:latin typeface="Times New Roman" panose="02020603050405020304" pitchFamily="18" charset="0"/>
              </a:rPr>
              <a:t>  C. the teaching work takes time.</a:t>
            </a:r>
          </a:p>
          <a:p>
            <a:pPr algn="just"/>
            <a:r>
              <a:rPr lang="en-US" altLang="vi-VN" sz="2800" dirty="0">
                <a:latin typeface="Times New Roman" panose="02020603050405020304" pitchFamily="18" charset="0"/>
              </a:rPr>
              <a:t>  D. adding and subtracting are important.</a:t>
            </a:r>
          </a:p>
        </p:txBody>
      </p:sp>
      <p:sp>
        <p:nvSpPr>
          <p:cNvPr id="55300" name="Oval 4">
            <a:extLst>
              <a:ext uri="{FF2B5EF4-FFF2-40B4-BE49-F238E27FC236}">
                <a16:creationId xmlns:a16="http://schemas.microsoft.com/office/drawing/2014/main" id="{C12DF7B2-0A84-48AC-B4DF-12D47CAF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48597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1733D83-3E1D-48D8-8CF7-D252EABD3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03" y="3491132"/>
            <a:ext cx="10050194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srgbClr val="FF3300"/>
                </a:solidFill>
              </a:rPr>
              <a:t>The evidence</a:t>
            </a:r>
          </a:p>
          <a:p>
            <a:r>
              <a:rPr lang="en-US" altLang="vi-VN" sz="2800" i="1" dirty="0">
                <a:solidFill>
                  <a:srgbClr val="6600CC"/>
                </a:solidFill>
              </a:rPr>
              <a:t>(Line 1 to 5 in paragraph C)</a:t>
            </a:r>
          </a:p>
          <a:p>
            <a:r>
              <a:rPr lang="en-US" altLang="vi-VN" sz="2800" dirty="0"/>
              <a:t>“</a:t>
            </a:r>
            <a:r>
              <a:rPr lang="en-US" altLang="vi-VN" sz="2800" i="1" dirty="0"/>
              <a:t>Watching Thuy taking a class, one can see </a:t>
            </a:r>
            <a:r>
              <a:rPr lang="en-US" altLang="vi-VN" sz="2800" i="1" u="sng" dirty="0">
                <a:solidFill>
                  <a:srgbClr val="FF3300"/>
                </a:solidFill>
              </a:rPr>
              <a:t>how</a:t>
            </a:r>
            <a:br>
              <a:rPr lang="en-US" altLang="vi-VN" sz="2800" i="1" u="sng" dirty="0">
                <a:solidFill>
                  <a:srgbClr val="FF3300"/>
                </a:solidFill>
              </a:rPr>
            </a:br>
            <a:r>
              <a:rPr lang="en-US" altLang="vi-VN" sz="2800" i="1" u="sng" dirty="0">
                <a:solidFill>
                  <a:srgbClr val="FF3300"/>
                </a:solidFill>
              </a:rPr>
              <a:t>time-consuming</a:t>
            </a:r>
            <a:r>
              <a:rPr lang="en-US" altLang="vi-VN" sz="2800" i="1" dirty="0"/>
              <a:t> the work is. During the </a:t>
            </a:r>
            <a:r>
              <a:rPr lang="en-US" altLang="vi-VN" sz="2800" i="1" dirty="0" err="1"/>
              <a:t>maths</a:t>
            </a:r>
            <a:r>
              <a:rPr lang="en-US" altLang="vi-VN" sz="2800" i="1" dirty="0"/>
              <a:t> lesson,</a:t>
            </a:r>
            <a:br>
              <a:rPr lang="en-US" altLang="vi-VN" sz="2800" i="1" dirty="0"/>
            </a:br>
            <a:r>
              <a:rPr lang="en-US" altLang="vi-VN" sz="2800" i="1" dirty="0"/>
              <a:t>she raised both arms and opened up her fingers one by </a:t>
            </a:r>
          </a:p>
          <a:p>
            <a:r>
              <a:rPr lang="en-US" altLang="vi-VN" sz="2800" i="1" dirty="0"/>
              <a:t>one until all ten stood up. She then closed the finger </a:t>
            </a:r>
          </a:p>
          <a:p>
            <a:r>
              <a:rPr lang="en-US" altLang="vi-VN" sz="2800" i="1" dirty="0"/>
              <a:t>one by one”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Picture3">
            <a:extLst>
              <a:ext uri="{FF2B5EF4-FFF2-40B4-BE49-F238E27FC236}">
                <a16:creationId xmlns:a16="http://schemas.microsoft.com/office/drawing/2014/main" id="{6BDFE8D9-09D9-458B-8708-6758BEA0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AutoShape 2">
            <a:extLst>
              <a:ext uri="{FF2B5EF4-FFF2-40B4-BE49-F238E27FC236}">
                <a16:creationId xmlns:a16="http://schemas.microsoft.com/office/drawing/2014/main" id="{0B295B92-7594-4D22-AFFA-B0C9C4521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1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40000">
                <a:srgbClr val="000040"/>
              </a:gs>
              <a:gs pos="50000">
                <a:srgbClr val="000000"/>
              </a:gs>
              <a:gs pos="60000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BCEC077-3137-4E5A-8C96-03E4389C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4. The writer’s attitude towards Thuy’s work in the passage can be described as.......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  A. humorous.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  B. angry.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  C. suspicious.</a:t>
            </a:r>
          </a:p>
          <a:p>
            <a:r>
              <a:rPr lang="en-US" altLang="vi-VN" sz="2800" dirty="0">
                <a:latin typeface="Times New Roman" panose="02020603050405020304" pitchFamily="18" charset="0"/>
              </a:rPr>
              <a:t>  D. admiring</a:t>
            </a:r>
          </a:p>
        </p:txBody>
      </p:sp>
      <p:sp>
        <p:nvSpPr>
          <p:cNvPr id="57348" name="Oval 4">
            <a:extLst>
              <a:ext uri="{FF2B5EF4-FFF2-40B4-BE49-F238E27FC236}">
                <a16:creationId xmlns:a16="http://schemas.microsoft.com/office/drawing/2014/main" id="{F6BC2F8B-5B43-4B2C-A7C2-9B18E327A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28" y="3761936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57351" name="Picture 7" descr="felix">
            <a:hlinkClick r:id="rId4" action="ppaction://hlinksldjump"/>
            <a:extLst>
              <a:ext uri="{FF2B5EF4-FFF2-40B4-BE49-F238E27FC236}">
                <a16:creationId xmlns:a16="http://schemas.microsoft.com/office/drawing/2014/main" id="{38B9D9F9-FFE4-4D9B-A7FE-FE4E8D9CE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61000"/>
            <a:ext cx="16764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>
            <a:extLst>
              <a:ext uri="{FF2B5EF4-FFF2-40B4-BE49-F238E27FC236}">
                <a16:creationId xmlns:a16="http://schemas.microsoft.com/office/drawing/2014/main" id="{E9B1ABC8-E7E6-4A23-B3B1-94BF6ADF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8" y="289679"/>
            <a:ext cx="9326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Warm - up: GUESSING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F4E972-264D-4B7F-B6B1-6C45FE385000}"/>
              </a:ext>
            </a:extLst>
          </p:cNvPr>
          <p:cNvSpPr/>
          <p:nvPr/>
        </p:nvSpPr>
        <p:spPr>
          <a:xfrm>
            <a:off x="278142" y="972910"/>
            <a:ext cx="3452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groups: A &amp; 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D33FA0-699C-4802-98BF-268F119A3839}"/>
              </a:ext>
            </a:extLst>
          </p:cNvPr>
          <p:cNvSpPr/>
          <p:nvPr/>
        </p:nvSpPr>
        <p:spPr>
          <a:xfrm>
            <a:off x="278142" y="1482082"/>
            <a:ext cx="7239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student gets a list of words or phrases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6BB7C-8A68-4F82-9050-8124C82048D7}"/>
              </a:ext>
            </a:extLst>
          </p:cNvPr>
          <p:cNvSpPr/>
          <p:nvPr/>
        </p:nvSpPr>
        <p:spPr>
          <a:xfrm>
            <a:off x="276662" y="2042423"/>
            <a:ext cx="11915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 doesn’t say anything and uses body language to express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7B422-5DD8-4F7A-9AA6-80B62F8B1BD2}"/>
              </a:ext>
            </a:extLst>
          </p:cNvPr>
          <p:cNvSpPr/>
          <p:nvPr/>
        </p:nvSpPr>
        <p:spPr>
          <a:xfrm>
            <a:off x="276662" y="2555297"/>
            <a:ext cx="7375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others try to guess what you means.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7384" y="5861"/>
            <a:ext cx="891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0" indent="-1143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u="sng" dirty="0">
                <a:solidFill>
                  <a:srgbClr val="000066"/>
                </a:solidFill>
                <a:latin typeface="Tahoma" pitchFamily="34" charset="0"/>
              </a:rPr>
              <a:t>III. After you read</a:t>
            </a:r>
            <a:r>
              <a:rPr lang="en-US" sz="2600" dirty="0">
                <a:solidFill>
                  <a:srgbClr val="000066"/>
                </a:solidFill>
                <a:latin typeface="Tahoma" pitchFamily="34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Look at the activities.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ones do you think would be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difficult for blind, deaf, and mute children?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379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0338092"/>
              </p:ext>
            </p:extLst>
          </p:nvPr>
        </p:nvGraphicFramePr>
        <p:xfrm>
          <a:off x="1937653" y="1395706"/>
          <a:ext cx="8534400" cy="4863739"/>
        </p:xfrm>
        <a:graphic>
          <a:graphicData uri="http://schemas.openxmlformats.org/drawingml/2006/table">
            <a:tbl>
              <a:tblPr/>
              <a:tblGrid>
                <a:gridCol w="440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Mute/ dumb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Singing a song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Pronouncing words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 a letter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 to music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Phoning friends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books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Watching television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8077205" y="2939144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8077200" y="4648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6727376" y="4615544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9557696" y="3537856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9601234" y="5181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6751139" y="4049486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8077200" y="2438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9557696" y="576103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latin typeface="Trebuchet MS" pitchFamily="34" charset="0"/>
                <a:sym typeface="Wingdings 2" pitchFamily="18" charset="2"/>
              </a:rPr>
              <a:t>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314" y="6354545"/>
            <a:ext cx="112494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Singing a song and pronouncing words would be difficult for dumb children. </a:t>
            </a:r>
          </a:p>
        </p:txBody>
      </p:sp>
    </p:spTree>
    <p:extLst>
      <p:ext uri="{BB962C8B-B14F-4D97-AF65-F5344CB8AC3E}">
        <p14:creationId xmlns:p14="http://schemas.microsoft.com/office/powerpoint/2010/main" val="3338254669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49" grpId="0"/>
      <p:bldP spid="33850" grpId="0"/>
      <p:bldP spid="33851" grpId="0"/>
      <p:bldP spid="33853" grpId="0"/>
      <p:bldP spid="33854" grpId="0"/>
      <p:bldP spid="33855" grpId="0"/>
      <p:bldP spid="10" grpId="0"/>
      <p:bldP spid="1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inh nen1">
            <a:extLst>
              <a:ext uri="{FF2B5EF4-FFF2-40B4-BE49-F238E27FC236}">
                <a16:creationId xmlns:a16="http://schemas.microsoft.com/office/drawing/2014/main" id="{35DEA05E-02DD-445C-BE9C-5612C764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56F7EB95-9206-45BB-8EC1-1110544B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92" y="3429000"/>
            <a:ext cx="62378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/>
              <a:t> Learn new words by heart.</a:t>
            </a:r>
            <a:r>
              <a:rPr lang="en-US" altLang="vi-VN" sz="2400" dirty="0"/>
              <a:t> </a:t>
            </a:r>
            <a:endParaRPr lang="en-US" altLang="vi-VN" sz="24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/>
              <a:t> Read the passage again and do After you read part.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/>
              <a:t> Prepare new lesson: Topic 4 - Speaking.</a:t>
            </a:r>
          </a:p>
        </p:txBody>
      </p:sp>
      <p:sp>
        <p:nvSpPr>
          <p:cNvPr id="47108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0940F01-C2AC-4239-8029-68CBFA8E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228600" cy="228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tuyentaphay.com/wp-content/uploads/2016/01/hinh-nen-hoa-dep-cho-slide-powerpoint-anh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 rot="21303885">
            <a:off x="1841480" y="867902"/>
            <a:ext cx="8382000" cy="1754326"/>
          </a:xfrm>
          <a:custGeom>
            <a:avLst/>
            <a:gdLst>
              <a:gd name="connsiteX0" fmla="*/ 0 w 8382000"/>
              <a:gd name="connsiteY0" fmla="*/ 0 h 1754326"/>
              <a:gd name="connsiteX1" fmla="*/ 8382000 w 8382000"/>
              <a:gd name="connsiteY1" fmla="*/ 0 h 1754326"/>
              <a:gd name="connsiteX2" fmla="*/ 8382000 w 8382000"/>
              <a:gd name="connsiteY2" fmla="*/ 1754326 h 1754326"/>
              <a:gd name="connsiteX3" fmla="*/ 0 w 8382000"/>
              <a:gd name="connsiteY3" fmla="*/ 1754326 h 1754326"/>
              <a:gd name="connsiteX4" fmla="*/ 0 w 8382000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1754326">
                <a:moveTo>
                  <a:pt x="0" y="0"/>
                </a:moveTo>
                <a:lnTo>
                  <a:pt x="8382000" y="0"/>
                </a:lnTo>
                <a:lnTo>
                  <a:pt x="8382000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stoteH" pitchFamily="34" charset="0"/>
              </a:rPr>
              <a:t>    Thank  you  for </a:t>
            </a:r>
          </a:p>
          <a:p>
            <a:pPr algn="ctr"/>
            <a:r>
              <a:rPr lang="en-US" sz="5400" b="1" i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stoteH" pitchFamily="34" charset="0"/>
              </a:rPr>
              <a:t>     your  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124200"/>
            <a:ext cx="9144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  Good bye. See you later!</a:t>
            </a:r>
          </a:p>
        </p:txBody>
      </p:sp>
      <p:pic>
        <p:nvPicPr>
          <p:cNvPr id="6" name="Picture 5" descr="anh-tran-tri-blogger-blogspot_anh-dong-nen-blog_Namkna-blogspot-com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0"/>
            <a:ext cx="9283700" cy="6172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AD6F2CE-5F35-46FC-935F-03A986E4F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8" y="15465"/>
            <a:ext cx="57850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uses sign language or the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Braiile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Alphabet to express what they mean?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3A96AAB-29A0-4F51-B681-D84E98AAF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" y="2305367"/>
            <a:ext cx="9326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They are </a:t>
            </a:r>
          </a:p>
        </p:txBody>
      </p:sp>
      <p:sp>
        <p:nvSpPr>
          <p:cNvPr id="5" name="WordArt 5" descr="White marble">
            <a:extLst>
              <a:ext uri="{FF2B5EF4-FFF2-40B4-BE49-F238E27FC236}">
                <a16:creationId xmlns:a16="http://schemas.microsoft.com/office/drawing/2014/main" id="{0135F131-B9D3-4E5F-ABA1-E6EE99168A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3438" y="1565824"/>
            <a:ext cx="24669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</a:rPr>
              <a:t>The dumb</a:t>
            </a:r>
          </a:p>
        </p:txBody>
      </p:sp>
      <p:sp>
        <p:nvSpPr>
          <p:cNvPr id="6" name="WordArt 6" descr="Water droplets">
            <a:extLst>
              <a:ext uri="{FF2B5EF4-FFF2-40B4-BE49-F238E27FC236}">
                <a16:creationId xmlns:a16="http://schemas.microsoft.com/office/drawing/2014/main" id="{4E271197-EFD7-4130-83B7-7027458E90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85235" y="2526386"/>
            <a:ext cx="24669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prstMaterial="legacyMatte">
              <a:extrusionClr>
                <a:srgbClr val="663300"/>
              </a:extrusionClr>
              <a:contourClr>
                <a:srgbClr val="CCFF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</a:rPr>
              <a:t>The blind</a:t>
            </a:r>
          </a:p>
        </p:txBody>
      </p:sp>
      <p:sp>
        <p:nvSpPr>
          <p:cNvPr id="7" name="WordArt 7" descr="Green marble">
            <a:extLst>
              <a:ext uri="{FF2B5EF4-FFF2-40B4-BE49-F238E27FC236}">
                <a16:creationId xmlns:a16="http://schemas.microsoft.com/office/drawing/2014/main" id="{0FE78032-25E4-4DB9-802D-D02526C921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8778" y="3486948"/>
            <a:ext cx="24669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prstMaterial="legacyMatte">
              <a:extrusionClr>
                <a:schemeClr val="bg1"/>
              </a:extrusionClr>
              <a:contourClr>
                <a:srgbClr val="006600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</a:rPr>
              <a:t>The deaf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6FC4E09-F180-41A1-8867-D6886686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2" y="3637726"/>
            <a:ext cx="3886200" cy="1447800"/>
          </a:xfrm>
          <a:prstGeom prst="cloudCallout">
            <a:avLst>
              <a:gd name="adj1" fmla="val 53801"/>
              <a:gd name="adj2" fmla="val 74782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called…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557C2873-827A-4975-ADA3-835402AB3C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8778" y="5328032"/>
            <a:ext cx="3380934" cy="9870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1758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disabled</a:t>
            </a:r>
          </a:p>
        </p:txBody>
      </p:sp>
      <p:pic>
        <p:nvPicPr>
          <p:cNvPr id="10" name="Picture 3" descr="Braille%20Alphabet%20grn">
            <a:extLst>
              <a:ext uri="{FF2B5EF4-FFF2-40B4-BE49-F238E27FC236}">
                <a16:creationId xmlns:a16="http://schemas.microsoft.com/office/drawing/2014/main" id="{C330DDB5-2999-4C92-9CAA-4A2FF5B7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1" y="30584"/>
            <a:ext cx="5836622" cy="43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F9E79F-081E-4DC4-B124-B9326AC6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43" y="-15178"/>
            <a:ext cx="3847884" cy="3081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F7FE24-9001-4D75-9F90-28F443BA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32" y="645709"/>
            <a:ext cx="5413868" cy="4021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C1B79-6853-433F-B0CF-5FF97C132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90" y="30584"/>
            <a:ext cx="3184865" cy="4785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2D4E27-F0B4-49E6-BB9D-EB9AC3A31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08" y="27351"/>
            <a:ext cx="4787335" cy="51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A1E4E2E6-504B-47F5-80BE-E8DFDB81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Arabia" pitchFamily="34" charset="0"/>
            </a:endParaRPr>
          </a:p>
        </p:txBody>
      </p:sp>
      <p:sp>
        <p:nvSpPr>
          <p:cNvPr id="108548" name="WordArt 4">
            <a:extLst>
              <a:ext uri="{FF2B5EF4-FFF2-40B4-BE49-F238E27FC236}">
                <a16:creationId xmlns:a16="http://schemas.microsoft.com/office/drawing/2014/main" id="{4CFCAC98-3026-43FE-A21D-B1146D9F3B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75761" y="3372727"/>
            <a:ext cx="4081974" cy="11652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Lesson 1.  Reading</a:t>
            </a:r>
          </a:p>
        </p:txBody>
      </p:sp>
      <p:sp>
        <p:nvSpPr>
          <p:cNvPr id="108549" name="WordArt 5">
            <a:extLst>
              <a:ext uri="{FF2B5EF4-FFF2-40B4-BE49-F238E27FC236}">
                <a16:creationId xmlns:a16="http://schemas.microsoft.com/office/drawing/2014/main" id="{F7BD1F19-40AF-4FC8-8F45-B6470A1E92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8028" y="1264920"/>
            <a:ext cx="7315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Topic 4: Special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21F5BA9-13C9-4CB7-B728-79B9EBA69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1267" name="WordArt 6">
            <a:extLst>
              <a:ext uri="{FF2B5EF4-FFF2-40B4-BE49-F238E27FC236}">
                <a16:creationId xmlns:a16="http://schemas.microsoft.com/office/drawing/2014/main" id="{A43E2228-7CF5-4894-A8F1-0959F070C8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1277" y="3021522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Teaching Vocabularies</a:t>
            </a:r>
          </a:p>
        </p:txBody>
      </p:sp>
      <p:sp>
        <p:nvSpPr>
          <p:cNvPr id="244746" name="AutoShape 10">
            <a:extLst>
              <a:ext uri="{FF2B5EF4-FFF2-40B4-BE49-F238E27FC236}">
                <a16:creationId xmlns:a16="http://schemas.microsoft.com/office/drawing/2014/main" id="{5ABCB51C-4CD3-43A7-AD41-80D2E044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2A3A0B-6F77-49D7-9A25-E869DFA6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2500312" y="933384"/>
            <a:ext cx="8596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Before you read: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44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>
            <a:extLst>
              <a:ext uri="{FF2B5EF4-FFF2-40B4-BE49-F238E27FC236}">
                <a16:creationId xmlns:a16="http://schemas.microsoft.com/office/drawing/2014/main" id="{DB1FEA2B-BFDC-4099-84CD-F8027FF5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1" y="811824"/>
            <a:ext cx="1119788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/>
              <a:t>- to oppose to sb/</a:t>
            </a:r>
            <a:r>
              <a:rPr lang="en-US" altLang="vi-VN" sz="2800" dirty="0" err="1"/>
              <a:t>st</a:t>
            </a:r>
            <a:r>
              <a:rPr lang="en-US" altLang="vi-VN" sz="2800" dirty="0"/>
              <a:t> (v):</a:t>
            </a:r>
          </a:p>
          <a:p>
            <a:pPr>
              <a:spcBef>
                <a:spcPct val="50000"/>
              </a:spcBef>
            </a:pPr>
            <a:r>
              <a:rPr lang="en-US" altLang="vi-VN" sz="2800" i="1" dirty="0" err="1"/>
              <a:t>Eg</a:t>
            </a:r>
            <a:r>
              <a:rPr lang="en-US" altLang="vi-VN" sz="2800" i="1" dirty="0"/>
              <a:t>: They don’t agree with each other.  They </a:t>
            </a:r>
            <a:r>
              <a:rPr lang="en-US" altLang="vi-VN" sz="2800" i="1" u="sng" dirty="0">
                <a:solidFill>
                  <a:srgbClr val="FF0000"/>
                </a:solidFill>
              </a:rPr>
              <a:t>oppose to</a:t>
            </a:r>
            <a:r>
              <a:rPr lang="en-US" altLang="vi-VN" sz="2800" i="1" dirty="0"/>
              <a:t> others’ ideas.</a:t>
            </a:r>
          </a:p>
          <a:p>
            <a:pPr>
              <a:spcBef>
                <a:spcPct val="50000"/>
              </a:spcBef>
            </a:pPr>
            <a:endParaRPr lang="en-US" altLang="vi-VN" sz="2800" i="1" dirty="0"/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3A12B3E1-DBE0-4660-BAC2-083B46B3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235" y="873297"/>
            <a:ext cx="335280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ai/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8489" name="AutoShape 9">
            <a:extLst>
              <a:ext uri="{FF2B5EF4-FFF2-40B4-BE49-F238E27FC236}">
                <a16:creationId xmlns:a16="http://schemas.microsoft.com/office/drawing/2014/main" id="{31214654-2AEA-44A7-86DD-5F458E68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pic>
        <p:nvPicPr>
          <p:cNvPr id="10" name="Picture 10" descr="OPPOSITION2-Copyright2002gadiv">
            <a:extLst>
              <a:ext uri="{FF2B5EF4-FFF2-40B4-BE49-F238E27FC236}">
                <a16:creationId xmlns:a16="http://schemas.microsoft.com/office/drawing/2014/main" id="{E310A5B2-A2B3-4634-BE87-7B1FB067A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83" y="3429000"/>
            <a:ext cx="6237467" cy="33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025D1DD-3878-4FDE-B489-9144298D0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235" y="2076792"/>
            <a:ext cx="2438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2B1848-2499-4AC0-802F-F6F96B257BD9}"/>
              </a:ext>
            </a:extLst>
          </p:cNvPr>
          <p:cNvSpPr/>
          <p:nvPr/>
        </p:nvSpPr>
        <p:spPr>
          <a:xfrm>
            <a:off x="216550" y="2076740"/>
            <a:ext cx="278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opposition (n):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342" grpId="0"/>
      <p:bldP spid="148489" grpId="0" animBg="1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AutoShape 4">
            <a:extLst>
              <a:ext uri="{FF2B5EF4-FFF2-40B4-BE49-F238E27FC236}">
                <a16:creationId xmlns:a16="http://schemas.microsoft.com/office/drawing/2014/main" id="{1337D89A-3154-4E34-8115-ECAA4C4B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242694" name="Rectangle 6">
            <a:extLst>
              <a:ext uri="{FF2B5EF4-FFF2-40B4-BE49-F238E27FC236}">
                <a16:creationId xmlns:a16="http://schemas.microsoft.com/office/drawing/2014/main" id="{37FC18BB-586F-450A-B9E3-B3FBE5703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686" y="1953174"/>
            <a:ext cx="3962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FF0000"/>
                </a:solidFill>
              </a:rPr>
              <a:t>taking a lot of time</a:t>
            </a:r>
          </a:p>
        </p:txBody>
      </p:sp>
      <p:sp>
        <p:nvSpPr>
          <p:cNvPr id="242695" name="Rectangle 7">
            <a:extLst>
              <a:ext uri="{FF2B5EF4-FFF2-40B4-BE49-F238E27FC236}">
                <a16:creationId xmlns:a16="http://schemas.microsoft.com/office/drawing/2014/main" id="{FE78F5D6-91B6-48D3-8191-082D91FD3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04" y="1905000"/>
            <a:ext cx="3962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/>
              <a:t>  time-consuming (adj) =        </a:t>
            </a:r>
          </a:p>
        </p:txBody>
      </p:sp>
      <p:pic>
        <p:nvPicPr>
          <p:cNvPr id="7" name="Picture 11" descr="1">
            <a:extLst>
              <a:ext uri="{FF2B5EF4-FFF2-40B4-BE49-F238E27FC236}">
                <a16:creationId xmlns:a16="http://schemas.microsoft.com/office/drawing/2014/main" id="{71B24EAF-0A8F-4CBF-ABA7-54375581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9" y="2841674"/>
            <a:ext cx="5751341" cy="40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/>
      <p:bldP spid="2426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9" name="AutoShape 19">
            <a:extLst>
              <a:ext uri="{FF2B5EF4-FFF2-40B4-BE49-F238E27FC236}">
                <a16:creationId xmlns:a16="http://schemas.microsoft.com/office/drawing/2014/main" id="{466CBEE4-215E-46DF-8F44-3B30907E2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576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17415" name="Rectangle 20">
            <a:extLst>
              <a:ext uri="{FF2B5EF4-FFF2-40B4-BE49-F238E27FC236}">
                <a16:creationId xmlns:a16="http://schemas.microsoft.com/office/drawing/2014/main" id="{16036387-9A8E-4EF8-8800-69E46972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35" y="5606431"/>
            <a:ext cx="9372600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vi-VN" sz="2400" dirty="0"/>
              <a:t>Mentally retarded ['</a:t>
            </a:r>
            <a:r>
              <a:rPr lang="en-US" altLang="vi-VN" sz="2400" dirty="0" err="1"/>
              <a:t>ment</a:t>
            </a:r>
            <a:r>
              <a:rPr lang="en-US" altLang="vi-VN" sz="2400" i="1" dirty="0" err="1"/>
              <a:t>ə</a:t>
            </a:r>
            <a:r>
              <a:rPr lang="en-US" altLang="vi-VN" sz="2400" dirty="0" err="1"/>
              <a:t>l</a:t>
            </a:r>
            <a:r>
              <a:rPr lang="en-US" altLang="vi-VN" sz="2400" i="1" dirty="0" err="1"/>
              <a:t>ɪ</a:t>
            </a:r>
            <a:r>
              <a:rPr lang="en-US" altLang="vi-VN" sz="2400" dirty="0"/>
              <a:t>] [</a:t>
            </a:r>
            <a:r>
              <a:rPr lang="en-US" altLang="vi-VN" sz="2400" dirty="0" err="1"/>
              <a:t>r</a:t>
            </a:r>
            <a:r>
              <a:rPr lang="en-US" altLang="vi-VN" sz="2400" i="1" dirty="0" err="1"/>
              <a:t>ɪ</a:t>
            </a:r>
            <a:r>
              <a:rPr lang="en-US" altLang="vi-VN" sz="2400" dirty="0" err="1"/>
              <a:t>'t</a:t>
            </a:r>
            <a:r>
              <a:rPr lang="en-US" altLang="vi-VN" sz="2400" i="1" dirty="0" err="1"/>
              <a:t>ɑ:</a:t>
            </a:r>
            <a:r>
              <a:rPr lang="en-US" altLang="vi-VN" sz="2400" dirty="0" err="1"/>
              <a:t>rd</a:t>
            </a:r>
            <a:r>
              <a:rPr lang="en-US" altLang="vi-VN" sz="2400" i="1" dirty="0" err="1"/>
              <a:t>ɪ</a:t>
            </a:r>
            <a:r>
              <a:rPr lang="en-US" altLang="vi-VN" sz="2400" dirty="0" err="1"/>
              <a:t>d</a:t>
            </a:r>
            <a:r>
              <a:rPr lang="en-US" altLang="vi-VN" sz="2400" dirty="0"/>
              <a:t>]</a:t>
            </a:r>
            <a:endParaRPr lang="vi-VN" altLang="vi-VN" sz="24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B9DCA-B48D-446C-9C12-7396BE8ED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74459"/>
            <a:ext cx="5876629" cy="3891248"/>
          </a:xfrm>
          <a:prstGeom prst="rect">
            <a:avLst/>
          </a:prstGeom>
        </p:spPr>
      </p:pic>
      <p:pic>
        <p:nvPicPr>
          <p:cNvPr id="9" name="Picture 5" descr="825be-bi-thieu-nang-tri-tue">
            <a:extLst>
              <a:ext uri="{FF2B5EF4-FFF2-40B4-BE49-F238E27FC236}">
                <a16:creationId xmlns:a16="http://schemas.microsoft.com/office/drawing/2014/main" id="{3B20B256-0ED9-41E9-8C0E-14F6498D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2" y="1384570"/>
            <a:ext cx="5689016" cy="38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FB4271-7353-42E8-BCD3-03652CCD35D1}"/>
              </a:ext>
            </a:extLst>
          </p:cNvPr>
          <p:cNvSpPr/>
          <p:nvPr/>
        </p:nvSpPr>
        <p:spPr>
          <a:xfrm>
            <a:off x="6786809" y="5577962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9" grpId="0" animBg="1"/>
      <p:bldP spid="174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>
            <a:extLst>
              <a:ext uri="{FF2B5EF4-FFF2-40B4-BE49-F238E27FC236}">
                <a16:creationId xmlns:a16="http://schemas.microsoft.com/office/drawing/2014/main" id="{FE8C02EE-8E6E-4428-95A3-130B15F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57225"/>
          </a:xfrm>
          <a:prstGeom prst="flowChartAlternateProcess">
            <a:avLst/>
          </a:prstGeom>
          <a:gradFill rotWithShape="1">
            <a:gsLst>
              <a:gs pos="0">
                <a:srgbClr val="FFBF00"/>
              </a:gs>
              <a:gs pos="5000">
                <a:srgbClr val="F27300"/>
              </a:gs>
              <a:gs pos="12500">
                <a:srgbClr val="8F0040"/>
              </a:gs>
              <a:gs pos="25000">
                <a:srgbClr val="400040"/>
              </a:gs>
              <a:gs pos="39999">
                <a:srgbClr val="000040"/>
              </a:gs>
              <a:gs pos="50000">
                <a:srgbClr val="000000"/>
              </a:gs>
              <a:gs pos="60001">
                <a:srgbClr val="000040"/>
              </a:gs>
              <a:gs pos="75000">
                <a:srgbClr val="400040"/>
              </a:gs>
              <a:gs pos="87500">
                <a:srgbClr val="8F0040"/>
              </a:gs>
              <a:gs pos="95000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TOPIC 4: SPECIAL EDUCATION - LESSON 1: READING</a:t>
            </a: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927A6053-0591-4E1F-BBFE-F2951DEEE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018" y="5819336"/>
            <a:ext cx="4698023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2400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400" dirty="0"/>
              <a:t>demonstration (n) </a:t>
            </a:r>
            <a:r>
              <a:rPr lang="vi-VN" altLang="vi-VN" sz="2400" dirty="0"/>
              <a:t>[deməns'trei</a:t>
            </a:r>
            <a:r>
              <a:rPr lang="vi-VN" altLang="vi-VN" sz="2400" b="1" dirty="0"/>
              <a:t>∫</a:t>
            </a:r>
            <a:r>
              <a:rPr lang="vi-VN" altLang="vi-VN" sz="2400" dirty="0"/>
              <a:t>n]</a:t>
            </a:r>
            <a:endParaRPr lang="en-US" altLang="vi-VN" sz="2400" dirty="0"/>
          </a:p>
          <a:p>
            <a:pPr algn="ctr" eaLnBrk="1" hangingPunct="1">
              <a:spcBef>
                <a:spcPct val="50000"/>
              </a:spcBef>
            </a:pPr>
            <a:endParaRPr lang="en-US" altLang="vi-V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E87F6-96DB-4F65-A911-E024AACB47A6}"/>
              </a:ext>
            </a:extLst>
          </p:cNvPr>
          <p:cNvSpPr/>
          <p:nvPr/>
        </p:nvSpPr>
        <p:spPr>
          <a:xfrm>
            <a:off x="6096000" y="5944749"/>
            <a:ext cx="3807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vi-VN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1C730-255C-4A23-B690-CDDAF8C8F5E4}"/>
              </a:ext>
            </a:extLst>
          </p:cNvPr>
          <p:cNvSpPr/>
          <p:nvPr/>
        </p:nvSpPr>
        <p:spPr>
          <a:xfrm>
            <a:off x="2715764" y="4978536"/>
            <a:ext cx="727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solidFill>
                  <a:srgbClr val="6600CC"/>
                </a:solidFill>
                <a:latin typeface="Brush Script Std" pitchFamily="50" charset="0"/>
              </a:rPr>
              <a:t>An act of showing or explanation how to do something</a:t>
            </a:r>
            <a:endParaRPr lang="vi-VN" sz="32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CA5E861-225F-4433-8FBD-3FE55B6FC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6" y="913251"/>
            <a:ext cx="6000626" cy="40149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nimBg="1"/>
      <p:bldP spid="3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928</Words>
  <Application>Microsoft Office PowerPoint</Application>
  <PresentationFormat>Widescreen</PresentationFormat>
  <Paragraphs>149</Paragraphs>
  <Slides>22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.VnArabia</vt:lpstr>
      <vt:lpstr>.VnAristoteH</vt:lpstr>
      <vt:lpstr>Arial</vt:lpstr>
      <vt:lpstr>Brush Script Std</vt:lpstr>
      <vt:lpstr>Calibri</vt:lpstr>
      <vt:lpstr>Comic Sans MS</vt:lpstr>
      <vt:lpstr>Tahoma</vt:lpstr>
      <vt:lpstr>Times New Roman</vt:lpstr>
      <vt:lpstr>Trebuchet MS</vt:lpstr>
      <vt:lpstr>Wingdings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I. Before you read: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DIEU LAN</dc:creator>
  <cp:lastModifiedBy>NGOC DIEU LAN</cp:lastModifiedBy>
  <cp:revision>87</cp:revision>
  <dcterms:created xsi:type="dcterms:W3CDTF">2020-10-11T14:14:53Z</dcterms:created>
  <dcterms:modified xsi:type="dcterms:W3CDTF">2020-10-16T04:45:38Z</dcterms:modified>
</cp:coreProperties>
</file>